
<file path=[Content_Types].xml><?xml version="1.0" encoding="utf-8"?>
<Types xmlns="http://schemas.openxmlformats.org/package/2006/content-types">
  <Default ContentType="application/vnd.openxmlformats-officedocument.oleObject" Extension="bin"/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8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Arial Bold" charset="1" panose="020B0704020202020204"/>
      <p:regular r:id="rId21"/>
    </p:embeddedFont>
    <p:embeddedFont>
      <p:font typeface="Arial" charset="1" panose="020B0604020202020204"/>
      <p:regular r:id="rId22"/>
    </p:embeddedFont>
    <p:embeddedFont>
      <p:font typeface="Calibri (MS) Bold" charset="1" panose="020F0702030404030204"/>
      <p:regular r:id="rId25"/>
    </p:embeddedFont>
    <p:embeddedFont>
      <p:font typeface="Helvetica Bold" charset="1" panose="020B0704020202030204"/>
      <p:regular r:id="rId28"/>
    </p:embeddedFont>
    <p:embeddedFont>
      <p:font typeface="Calibri (MS)" charset="1" panose="020F0502020204030204"/>
      <p:regular r:id="rId29"/>
    </p:embeddedFont>
    <p:embeddedFont>
      <p:font typeface="Open Sans Bold" charset="1" panose="020B0806030504020204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notesMasters/notesMaster1.xml" Type="http://schemas.openxmlformats.org/officeDocument/2006/relationships/notesMaster"/><Relationship Id="rId19" Target="theme/theme2.xml" Type="http://schemas.openxmlformats.org/officeDocument/2006/relationships/theme"/><Relationship Id="rId2" Target="presProps.xml" Type="http://schemas.openxmlformats.org/officeDocument/2006/relationships/presProps"/><Relationship Id="rId20" Target="notesSlides/notesSlide1.xml" Type="http://schemas.openxmlformats.org/officeDocument/2006/relationships/notes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notesSlides/notesSlide2.xml" Type="http://schemas.openxmlformats.org/officeDocument/2006/relationships/notesSlide"/><Relationship Id="rId24" Target="notesSlides/notesSlide3.xml" Type="http://schemas.openxmlformats.org/officeDocument/2006/relationships/notesSlide"/><Relationship Id="rId25" Target="fonts/font25.fntdata" Type="http://schemas.openxmlformats.org/officeDocument/2006/relationships/font"/><Relationship Id="rId26" Target="notesSlides/notesSlide4.xml" Type="http://schemas.openxmlformats.org/officeDocument/2006/relationships/notesSlide"/><Relationship Id="rId27" Target="notesSlides/notesSlide5.xml" Type="http://schemas.openxmlformats.org/officeDocument/2006/relationships/notesSlide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notesSlides/notesSlide6.xml" Type="http://schemas.openxmlformats.org/officeDocument/2006/relationships/notesSlide"/><Relationship Id="rId31" Target="fonts/font31.fntdata" Type="http://schemas.openxmlformats.org/officeDocument/2006/relationships/font"/><Relationship Id="rId32" Target="notesSlides/notesSlide7.xml" Type="http://schemas.openxmlformats.org/officeDocument/2006/relationships/notesSlide"/><Relationship Id="rId33" Target="notesSlides/notesSlide8.xml" Type="http://schemas.openxmlformats.org/officeDocument/2006/relationships/notesSlide"/><Relationship Id="rId34" Target="notesSlides/notesSlide9.xml" Type="http://schemas.openxmlformats.org/officeDocument/2006/relationships/notesSlide"/><Relationship Id="rId35" Target="notesSlides/notesSlide10.xml" Type="http://schemas.openxmlformats.org/officeDocument/2006/relationships/notesSlide"/><Relationship Id="rId36" Target="notesSlides/notesSlide11.xml" Type="http://schemas.openxmlformats.org/officeDocument/2006/relationships/notesSlide"/><Relationship Id="rId37" Target="notesSlides/notesSlide12.xml" Type="http://schemas.openxmlformats.org/officeDocument/2006/relationships/notes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jpeg" Type="http://schemas.openxmlformats.org/officeDocument/2006/relationships/image"/><Relationship Id="rId5" Target="mailto:esavive23@gmail.com" TargetMode="External" Type="http://schemas.openxmlformats.org/officeDocument/2006/relationships/hyperlink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1.jpe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1.jpeg" Type="http://schemas.openxmlformats.org/officeDocument/2006/relationships/image"/><Relationship Id="rId4" Target="../media/image17.png" Type="http://schemas.openxmlformats.org/officeDocument/2006/relationships/image"/><Relationship Id="rId5" Target="../media/image1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19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jpeg" Type="http://schemas.openxmlformats.org/officeDocument/2006/relationships/image"/><Relationship Id="rId4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Relationship Id="rId5" Target="../embeddings/oleObject1.bin" Type="http://schemas.openxmlformats.org/officeDocument/2006/relationships/oleObjec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.jpeg" Type="http://schemas.openxmlformats.org/officeDocument/2006/relationships/image"/><Relationship Id="rId4" Target="../media/image5.png" Type="http://schemas.openxmlformats.org/officeDocument/2006/relationships/image"/><Relationship Id="rId5" Target="../media/image6.jpeg" Type="http://schemas.openxmlformats.org/officeDocument/2006/relationships/image"/><Relationship Id="rId6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.jpe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.jpe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.jpe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.jpeg" Type="http://schemas.openxmlformats.org/officeDocument/2006/relationships/image"/><Relationship Id="rId4" Target="../media/image13.png" Type="http://schemas.openxmlformats.org/officeDocument/2006/relationships/image"/><Relationship Id="rId5" Target="../media/image1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24554" y="0"/>
            <a:ext cx="19412554" cy="10287000"/>
            <a:chOff x="0" y="0"/>
            <a:chExt cx="25883405" cy="13716000"/>
          </a:xfrm>
        </p:grpSpPr>
        <p:sp>
          <p:nvSpPr>
            <p:cNvPr name="Freeform 4" id="4" descr="Imagen2.jpg"/>
            <p:cNvSpPr/>
            <p:nvPr/>
          </p:nvSpPr>
          <p:spPr>
            <a:xfrm flipH="false" flipV="false" rot="0">
              <a:off x="0" y="0"/>
              <a:ext cx="25883405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5883405">
                  <a:moveTo>
                    <a:pt x="0" y="0"/>
                  </a:moveTo>
                  <a:lnTo>
                    <a:pt x="25883405" y="0"/>
                  </a:lnTo>
                  <a:lnTo>
                    <a:pt x="25883405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74" r="0" b="-3074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7650270" y="391874"/>
            <a:ext cx="9727949" cy="822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b="true" sz="5400">
                <a:solidFill>
                  <a:srgbClr val="AB9047"/>
                </a:solidFill>
                <a:latin typeface="Arial Bold"/>
                <a:ea typeface="Arial Bold"/>
                <a:cs typeface="Arial Bold"/>
                <a:sym typeface="Arial Bold"/>
              </a:rPr>
              <a:t>PANORAMA EPIDEMIOLÓGICO DE </a:t>
            </a:r>
          </a:p>
          <a:p>
            <a:pPr algn="ctr">
              <a:lnSpc>
                <a:spcPts val="6480"/>
              </a:lnSpc>
            </a:pPr>
            <a:r>
              <a:rPr lang="en-US" b="true" sz="5400">
                <a:solidFill>
                  <a:srgbClr val="AB9047"/>
                </a:solidFill>
                <a:latin typeface="Arial Bold"/>
                <a:ea typeface="Arial Bold"/>
                <a:cs typeface="Arial Bold"/>
                <a:sym typeface="Arial Bold"/>
              </a:rPr>
              <a:t>EVENTOS </a:t>
            </a:r>
          </a:p>
          <a:p>
            <a:pPr algn="ctr">
              <a:lnSpc>
                <a:spcPts val="6480"/>
              </a:lnSpc>
            </a:pPr>
            <a:r>
              <a:rPr lang="en-US" b="true" sz="5400">
                <a:solidFill>
                  <a:srgbClr val="AB9047"/>
                </a:solidFill>
                <a:latin typeface="Arial Bold"/>
                <a:ea typeface="Arial Bold"/>
                <a:cs typeface="Arial Bold"/>
                <a:sym typeface="Arial Bold"/>
              </a:rPr>
              <a:t>SUPUESTAMENTE ATRIBUIBLES A LA VACUNACIÓN O INMUNIZACIÓN</a:t>
            </a:r>
          </a:p>
          <a:p>
            <a:pPr algn="ctr">
              <a:lnSpc>
                <a:spcPts val="6480"/>
              </a:lnSpc>
            </a:pPr>
            <a:r>
              <a:rPr lang="en-US" b="true" sz="5400">
                <a:solidFill>
                  <a:srgbClr val="AB9047"/>
                </a:solidFill>
                <a:latin typeface="Arial Bold"/>
                <a:ea typeface="Arial Bold"/>
                <a:cs typeface="Arial Bold"/>
                <a:sym typeface="Arial Bold"/>
              </a:rPr>
              <a:t>(ESAVI) CORRESPONDIENTE AL MES DE ENERO.</a:t>
            </a:r>
          </a:p>
          <a:p>
            <a:pPr algn="ctr">
              <a:lnSpc>
                <a:spcPts val="648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7354619" y="8305015"/>
            <a:ext cx="10319252" cy="1312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M.S.P.E. Sofia Estephania Castañeda Blancas</a:t>
            </a:r>
          </a:p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Correo: </a:t>
            </a:r>
            <a:r>
              <a:rPr lang="en-US" sz="27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 tooltip="mailto:esavive23@gmail.com"/>
              </a:rPr>
              <a:t>esavive23@gmail.com</a:t>
            </a:r>
          </a:p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Contacto: 734 158 19 69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608993" y="4859632"/>
            <a:ext cx="10590516" cy="4851025"/>
          </a:xfrm>
          <a:custGeom>
            <a:avLst/>
            <a:gdLst/>
            <a:ahLst/>
            <a:cxnLst/>
            <a:rect r="r" b="b" t="t" l="l"/>
            <a:pathLst>
              <a:path h="4851025" w="10590516">
                <a:moveTo>
                  <a:pt x="0" y="0"/>
                </a:moveTo>
                <a:lnTo>
                  <a:pt x="10590516" y="0"/>
                </a:lnTo>
                <a:lnTo>
                  <a:pt x="10590516" y="4851025"/>
                </a:lnTo>
                <a:lnTo>
                  <a:pt x="0" y="48510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60615" y="1686821"/>
            <a:ext cx="7148378" cy="5116124"/>
          </a:xfrm>
          <a:custGeom>
            <a:avLst/>
            <a:gdLst/>
            <a:ahLst/>
            <a:cxnLst/>
            <a:rect r="r" b="b" t="t" l="l"/>
            <a:pathLst>
              <a:path h="5116124" w="7148378">
                <a:moveTo>
                  <a:pt x="0" y="0"/>
                </a:moveTo>
                <a:lnTo>
                  <a:pt x="7148378" y="0"/>
                </a:lnTo>
                <a:lnTo>
                  <a:pt x="7148378" y="5116123"/>
                </a:lnTo>
                <a:lnTo>
                  <a:pt x="0" y="51161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391" t="-2063" r="0" b="-213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1903706"/>
            <a:ext cx="10361306" cy="5794996"/>
          </a:xfrm>
          <a:custGeom>
            <a:avLst/>
            <a:gdLst/>
            <a:ahLst/>
            <a:cxnLst/>
            <a:rect r="r" b="b" t="t" l="l"/>
            <a:pathLst>
              <a:path h="5794996" w="10361306">
                <a:moveTo>
                  <a:pt x="0" y="0"/>
                </a:moveTo>
                <a:lnTo>
                  <a:pt x="10361306" y="0"/>
                </a:lnTo>
                <a:lnTo>
                  <a:pt x="10361306" y="5794996"/>
                </a:lnTo>
                <a:lnTo>
                  <a:pt x="0" y="57949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095534" y="5364432"/>
            <a:ext cx="8077312" cy="4668538"/>
          </a:xfrm>
          <a:custGeom>
            <a:avLst/>
            <a:gdLst/>
            <a:ahLst/>
            <a:cxnLst/>
            <a:rect r="r" b="b" t="t" l="l"/>
            <a:pathLst>
              <a:path h="4668538" w="8077312">
                <a:moveTo>
                  <a:pt x="0" y="0"/>
                </a:moveTo>
                <a:lnTo>
                  <a:pt x="8077312" y="0"/>
                </a:lnTo>
                <a:lnTo>
                  <a:pt x="8077312" y="4668539"/>
                </a:lnTo>
                <a:lnTo>
                  <a:pt x="0" y="46685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24554" y="0"/>
            <a:ext cx="19412554" cy="10287000"/>
            <a:chOff x="0" y="0"/>
            <a:chExt cx="25883405" cy="13716000"/>
          </a:xfrm>
        </p:grpSpPr>
        <p:sp>
          <p:nvSpPr>
            <p:cNvPr name="Freeform 4" id="4" descr="Imagen2.jpg"/>
            <p:cNvSpPr/>
            <p:nvPr/>
          </p:nvSpPr>
          <p:spPr>
            <a:xfrm flipH="false" flipV="false" rot="0">
              <a:off x="0" y="0"/>
              <a:ext cx="25883405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5883405">
                  <a:moveTo>
                    <a:pt x="0" y="0"/>
                  </a:moveTo>
                  <a:lnTo>
                    <a:pt x="25883405" y="0"/>
                  </a:lnTo>
                  <a:lnTo>
                    <a:pt x="25883405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74" r="0" b="-3074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7926729" y="1461016"/>
            <a:ext cx="9727949" cy="5762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b="true" sz="5400">
                <a:solidFill>
                  <a:srgbClr val="AB9047"/>
                </a:solidFill>
                <a:latin typeface="Arial Bold"/>
                <a:ea typeface="Arial Bold"/>
                <a:cs typeface="Arial Bold"/>
                <a:sym typeface="Arial Bold"/>
              </a:rPr>
              <a:t>Panorama Epidemiológico del Sistema de Vigilancia Epidemiológica de ESAVI, análisis correspondiente a  las semanas epidemiológicas 1-4</a:t>
            </a:r>
          </a:p>
          <a:p>
            <a:pPr algn="ctr">
              <a:lnSpc>
                <a:spcPts val="648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7335427" y="7204591"/>
            <a:ext cx="10319252" cy="1657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SERVICIOS DE SALUD DE MORELOS</a:t>
            </a:r>
          </a:p>
          <a:p>
            <a:pPr algn="ctr">
              <a:lnSpc>
                <a:spcPts val="3240"/>
              </a:lnSpc>
            </a:pPr>
            <a:r>
              <a:rPr lang="en-US" sz="27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COORDINACIÓN ESTATAL DE VIGILANCIA EPIDEMIOLÓGICA DE LOS SERVICIOS DE SALUD DE MORELOS</a:t>
            </a:r>
          </a:p>
          <a:p>
            <a:pPr algn="ctr">
              <a:lnSpc>
                <a:spcPts val="3240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980365" y="3293936"/>
            <a:ext cx="4978198" cy="4735511"/>
          </a:xfrm>
          <a:custGeom>
            <a:avLst/>
            <a:gdLst/>
            <a:ahLst/>
            <a:cxnLst/>
            <a:rect r="r" b="b" t="t" l="l"/>
            <a:pathLst>
              <a:path h="4735511" w="4978198">
                <a:moveTo>
                  <a:pt x="0" y="0"/>
                </a:moveTo>
                <a:lnTo>
                  <a:pt x="4978198" y="0"/>
                </a:lnTo>
                <a:lnTo>
                  <a:pt x="4978198" y="4735511"/>
                </a:lnTo>
                <a:lnTo>
                  <a:pt x="0" y="47355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96649" y="1553038"/>
            <a:ext cx="16910847" cy="877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b="true" sz="6300">
                <a:solidFill>
                  <a:srgbClr val="274E1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PANORAMA EPIDEMIOLÓGICO DE MORELOS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88572" y="3027005"/>
            <a:ext cx="11858584" cy="575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582928" indent="-291464" lvl="1">
              <a:lnSpc>
                <a:spcPts val="323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vacunación es una de las estrategias más efectivas en salud pública, ya que contribuye a prevenir enfermedades y reducir complicaciones graves. Sin embargo, como parte de la seguridad vacunal, es necesario mantener una vigilancia permanente de los Eventos Supuestamente Atribuibles a la Vacunación o Inmunización (ESAVI).</a:t>
            </a:r>
          </a:p>
          <a:p>
            <a:pPr algn="just">
              <a:lnSpc>
                <a:spcPts val="3239"/>
              </a:lnSpc>
              <a:spcBef>
                <a:spcPct val="0"/>
              </a:spcBef>
            </a:pPr>
          </a:p>
          <a:p>
            <a:pPr algn="just" marL="582928" indent="-291464" lvl="1">
              <a:lnSpc>
                <a:spcPts val="323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ESAVI corresponden a cualquier signo, síntoma o enfermedad que ocurre tras la vacunación, sin que necesariamente exista una relación causal con el biológico o con el proceso de vacunación.</a:t>
            </a:r>
          </a:p>
          <a:p>
            <a:pPr algn="just">
              <a:lnSpc>
                <a:spcPts val="3239"/>
              </a:lnSpc>
            </a:pPr>
          </a:p>
          <a:p>
            <a:pPr algn="just" marL="582928" indent="-291464" lvl="1">
              <a:lnSpc>
                <a:spcPts val="323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presente panorama describe el comportamiento de los ESAVI notificados en Morelos, con el propósito de identificar su distribución, fortalecer la notificación oportuna, el seguimiento de los casos y la investigación dentro de los tiempos establecidos.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66210" y="9511365"/>
            <a:ext cx="16017776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19"/>
              </a:lnSpc>
              <a:spcBef>
                <a:spcPct val="0"/>
              </a:spcBef>
            </a:pPr>
            <a:r>
              <a:rPr lang="en-US" b="true" sz="1599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Fuente: </a:t>
            </a:r>
            <a:r>
              <a:rPr lang="en-US" sz="1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Secretaría de Salud, CENSIA. Manual de Eventos Supuestamente Atribuibles a la Vacunación o Inmunización (ESAVI), edición 2026. México: Secretaría de Salud; 2026.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aphicFrame>
        <p:nvGraphicFramePr>
          <p:cNvPr name="Object 3" id="3"/>
          <p:cNvGraphicFramePr/>
          <p:nvPr/>
        </p:nvGraphicFramePr>
        <p:xfrm>
          <a:off x="2455730" y="2805075"/>
          <a:ext cx="11644312" cy="5521833"/>
        </p:xfrm>
        <a:graphic>
          <a:graphicData uri="http://schemas.openxmlformats.org/presentationml/2006/ole">
            <p:oleObj imgW="13970000" imgH="7848600" r:id="rId5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518192" y="1552753"/>
            <a:ext cx="17008335" cy="1425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77"/>
              </a:lnSpc>
            </a:pPr>
            <a:r>
              <a:rPr lang="en-US" sz="4397" b="true">
                <a:solidFill>
                  <a:srgbClr val="274E1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 Frecuencia de casos de ESAVI por año, en el Estado de Morelos. </a:t>
            </a:r>
          </a:p>
          <a:p>
            <a:pPr algn="ctr">
              <a:lnSpc>
                <a:spcPts val="5277"/>
              </a:lnSpc>
            </a:pPr>
            <a:r>
              <a:rPr lang="en-US" b="true" sz="4397">
                <a:solidFill>
                  <a:srgbClr val="274E1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48499" y="9239250"/>
            <a:ext cx="13262239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19"/>
              </a:lnSpc>
              <a:spcBef>
                <a:spcPct val="0"/>
              </a:spcBef>
            </a:pPr>
            <a:r>
              <a:rPr lang="en-US" b="true" sz="1599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Fuente: </a:t>
            </a:r>
            <a:r>
              <a:rPr lang="en-US" sz="1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SSM / Departamento de Epidemiología / Sistema de Vigilancia Epidemiológica d</a:t>
            </a:r>
            <a:r>
              <a:rPr lang="en-US" b="true" sz="1599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e</a:t>
            </a:r>
            <a:r>
              <a:rPr lang="en-US" sz="1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Eventos Supuestamente Atribuibles a la Vacunación o Inmunización (ESAVI), edición 2026. México: Secretaría de Salud; 2026.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88572" y="1111615"/>
            <a:ext cx="16910847" cy="877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b="true" sz="6300">
                <a:solidFill>
                  <a:srgbClr val="274E1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PANORAMA EPIDEMIOLÓGICO DE MORELOS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4068918" y="2631167"/>
            <a:ext cx="12589535" cy="1511437"/>
            <a:chOff x="0" y="0"/>
            <a:chExt cx="16786047" cy="20152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9525" y="9525"/>
              <a:ext cx="16767048" cy="1996186"/>
            </a:xfrm>
            <a:custGeom>
              <a:avLst/>
              <a:gdLst/>
              <a:ahLst/>
              <a:cxnLst/>
              <a:rect r="r" b="b" t="t" l="l"/>
              <a:pathLst>
                <a:path h="1996186" w="16767048">
                  <a:moveTo>
                    <a:pt x="0" y="0"/>
                  </a:moveTo>
                  <a:lnTo>
                    <a:pt x="15760573" y="0"/>
                  </a:lnTo>
                  <a:lnTo>
                    <a:pt x="16767048" y="998093"/>
                  </a:lnTo>
                  <a:lnTo>
                    <a:pt x="15760573" y="1996186"/>
                  </a:lnTo>
                  <a:lnTo>
                    <a:pt x="0" y="1996186"/>
                  </a:lnTo>
                  <a:close/>
                </a:path>
              </a:pathLst>
            </a:custGeom>
            <a:solidFill>
              <a:srgbClr val="E7E6E6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786098" cy="2015236"/>
            </a:xfrm>
            <a:custGeom>
              <a:avLst/>
              <a:gdLst/>
              <a:ahLst/>
              <a:cxnLst/>
              <a:rect r="r" b="b" t="t" l="l"/>
              <a:pathLst>
                <a:path h="2015236" w="16786098">
                  <a:moveTo>
                    <a:pt x="9525" y="0"/>
                  </a:moveTo>
                  <a:lnTo>
                    <a:pt x="15770098" y="0"/>
                  </a:lnTo>
                  <a:cubicBezTo>
                    <a:pt x="15772637" y="0"/>
                    <a:pt x="15775051" y="1016"/>
                    <a:pt x="15776829" y="2794"/>
                  </a:cubicBezTo>
                  <a:lnTo>
                    <a:pt x="16783304" y="1000887"/>
                  </a:lnTo>
                  <a:cubicBezTo>
                    <a:pt x="16785082" y="1002665"/>
                    <a:pt x="16786098" y="1005078"/>
                    <a:pt x="16786098" y="1007618"/>
                  </a:cubicBezTo>
                  <a:cubicBezTo>
                    <a:pt x="16786098" y="1010158"/>
                    <a:pt x="16785082" y="1012571"/>
                    <a:pt x="16783304" y="1014349"/>
                  </a:cubicBezTo>
                  <a:lnTo>
                    <a:pt x="15776829" y="2012442"/>
                  </a:lnTo>
                  <a:cubicBezTo>
                    <a:pt x="15775051" y="2014220"/>
                    <a:pt x="15772637" y="2015236"/>
                    <a:pt x="15770098" y="2015236"/>
                  </a:cubicBezTo>
                  <a:lnTo>
                    <a:pt x="9525" y="2015236"/>
                  </a:lnTo>
                  <a:cubicBezTo>
                    <a:pt x="4318" y="2015236"/>
                    <a:pt x="0" y="2010918"/>
                    <a:pt x="0" y="2005711"/>
                  </a:cubicBezTo>
                  <a:lnTo>
                    <a:pt x="0" y="9525"/>
                  </a:lnTo>
                  <a:cubicBezTo>
                    <a:pt x="0" y="4318"/>
                    <a:pt x="4318" y="0"/>
                    <a:pt x="9525" y="0"/>
                  </a:cubicBezTo>
                  <a:moveTo>
                    <a:pt x="9525" y="19050"/>
                  </a:moveTo>
                  <a:lnTo>
                    <a:pt x="9525" y="9525"/>
                  </a:lnTo>
                  <a:lnTo>
                    <a:pt x="19050" y="9525"/>
                  </a:lnTo>
                  <a:lnTo>
                    <a:pt x="19050" y="2005711"/>
                  </a:lnTo>
                  <a:lnTo>
                    <a:pt x="9525" y="2005711"/>
                  </a:lnTo>
                  <a:lnTo>
                    <a:pt x="9525" y="1996186"/>
                  </a:lnTo>
                  <a:lnTo>
                    <a:pt x="15770098" y="1996186"/>
                  </a:lnTo>
                  <a:lnTo>
                    <a:pt x="15770098" y="2005711"/>
                  </a:lnTo>
                  <a:lnTo>
                    <a:pt x="15763367" y="1998980"/>
                  </a:lnTo>
                  <a:lnTo>
                    <a:pt x="16769842" y="1000887"/>
                  </a:lnTo>
                  <a:lnTo>
                    <a:pt x="16776573" y="1007618"/>
                  </a:lnTo>
                  <a:lnTo>
                    <a:pt x="16769842" y="1014349"/>
                  </a:lnTo>
                  <a:lnTo>
                    <a:pt x="15763367" y="16256"/>
                  </a:lnTo>
                  <a:lnTo>
                    <a:pt x="15770098" y="9525"/>
                  </a:lnTo>
                  <a:lnTo>
                    <a:pt x="15770098" y="19050"/>
                  </a:lnTo>
                  <a:lnTo>
                    <a:pt x="9525" y="19050"/>
                  </a:lnTo>
                  <a:close/>
                </a:path>
              </a:pathLst>
            </a:custGeom>
            <a:solidFill>
              <a:srgbClr val="44546A"/>
            </a:solidFill>
          </p:spPr>
        </p:sp>
      </p:grpSp>
      <p:grpSp>
        <p:nvGrpSpPr>
          <p:cNvPr name="Group 7" id="7"/>
          <p:cNvGrpSpPr/>
          <p:nvPr/>
        </p:nvGrpSpPr>
        <p:grpSpPr>
          <a:xfrm rot="-10800000">
            <a:off x="939432" y="4970059"/>
            <a:ext cx="13875191" cy="1511437"/>
            <a:chOff x="0" y="0"/>
            <a:chExt cx="18500255" cy="201524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9525" y="9525"/>
              <a:ext cx="18481167" cy="1996186"/>
            </a:xfrm>
            <a:custGeom>
              <a:avLst/>
              <a:gdLst/>
              <a:ahLst/>
              <a:cxnLst/>
              <a:rect r="r" b="b" t="t" l="l"/>
              <a:pathLst>
                <a:path h="1996186" w="18481167">
                  <a:moveTo>
                    <a:pt x="0" y="0"/>
                  </a:moveTo>
                  <a:lnTo>
                    <a:pt x="17474564" y="0"/>
                  </a:lnTo>
                  <a:lnTo>
                    <a:pt x="18481167" y="998093"/>
                  </a:lnTo>
                  <a:lnTo>
                    <a:pt x="17474564" y="1996186"/>
                  </a:lnTo>
                  <a:lnTo>
                    <a:pt x="0" y="1996186"/>
                  </a:lnTo>
                  <a:close/>
                </a:path>
              </a:pathLst>
            </a:custGeom>
            <a:solidFill>
              <a:srgbClr val="E7E6E6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500217" cy="2015236"/>
            </a:xfrm>
            <a:custGeom>
              <a:avLst/>
              <a:gdLst/>
              <a:ahLst/>
              <a:cxnLst/>
              <a:rect r="r" b="b" t="t" l="l"/>
              <a:pathLst>
                <a:path h="2015236" w="18500217">
                  <a:moveTo>
                    <a:pt x="9525" y="0"/>
                  </a:moveTo>
                  <a:lnTo>
                    <a:pt x="17484089" y="0"/>
                  </a:lnTo>
                  <a:cubicBezTo>
                    <a:pt x="17486629" y="0"/>
                    <a:pt x="17489043" y="1016"/>
                    <a:pt x="17490821" y="2794"/>
                  </a:cubicBezTo>
                  <a:lnTo>
                    <a:pt x="18497423" y="1000887"/>
                  </a:lnTo>
                  <a:cubicBezTo>
                    <a:pt x="18499201" y="1002665"/>
                    <a:pt x="18500217" y="1005078"/>
                    <a:pt x="18500217" y="1007618"/>
                  </a:cubicBezTo>
                  <a:cubicBezTo>
                    <a:pt x="18500217" y="1010158"/>
                    <a:pt x="18499201" y="1012571"/>
                    <a:pt x="18497423" y="1014349"/>
                  </a:cubicBezTo>
                  <a:lnTo>
                    <a:pt x="17490821" y="2012442"/>
                  </a:lnTo>
                  <a:cubicBezTo>
                    <a:pt x="17489043" y="2014220"/>
                    <a:pt x="17486629" y="2015236"/>
                    <a:pt x="17484089" y="2015236"/>
                  </a:cubicBezTo>
                  <a:lnTo>
                    <a:pt x="9525" y="2015236"/>
                  </a:lnTo>
                  <a:cubicBezTo>
                    <a:pt x="4318" y="2015236"/>
                    <a:pt x="0" y="2010918"/>
                    <a:pt x="0" y="2005711"/>
                  </a:cubicBezTo>
                  <a:lnTo>
                    <a:pt x="0" y="9525"/>
                  </a:lnTo>
                  <a:cubicBezTo>
                    <a:pt x="0" y="4318"/>
                    <a:pt x="4318" y="0"/>
                    <a:pt x="9525" y="0"/>
                  </a:cubicBezTo>
                  <a:moveTo>
                    <a:pt x="9525" y="19050"/>
                  </a:moveTo>
                  <a:lnTo>
                    <a:pt x="9525" y="9525"/>
                  </a:lnTo>
                  <a:lnTo>
                    <a:pt x="19050" y="9525"/>
                  </a:lnTo>
                  <a:lnTo>
                    <a:pt x="19050" y="2005711"/>
                  </a:lnTo>
                  <a:lnTo>
                    <a:pt x="9525" y="2005711"/>
                  </a:lnTo>
                  <a:lnTo>
                    <a:pt x="9525" y="1996186"/>
                  </a:lnTo>
                  <a:lnTo>
                    <a:pt x="17484089" y="1996186"/>
                  </a:lnTo>
                  <a:lnTo>
                    <a:pt x="17484089" y="2005711"/>
                  </a:lnTo>
                  <a:lnTo>
                    <a:pt x="17477358" y="1998980"/>
                  </a:lnTo>
                  <a:lnTo>
                    <a:pt x="18483960" y="1000887"/>
                  </a:lnTo>
                  <a:lnTo>
                    <a:pt x="18490692" y="1007618"/>
                  </a:lnTo>
                  <a:lnTo>
                    <a:pt x="18483960" y="1014349"/>
                  </a:lnTo>
                  <a:lnTo>
                    <a:pt x="17477358" y="16256"/>
                  </a:lnTo>
                  <a:lnTo>
                    <a:pt x="17484089" y="9525"/>
                  </a:lnTo>
                  <a:lnTo>
                    <a:pt x="17484089" y="19050"/>
                  </a:lnTo>
                  <a:lnTo>
                    <a:pt x="9525" y="19050"/>
                  </a:lnTo>
                  <a:close/>
                </a:path>
              </a:pathLst>
            </a:custGeom>
            <a:solidFill>
              <a:srgbClr val="44546A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3747430" y="7403516"/>
            <a:ext cx="13875191" cy="1511437"/>
            <a:chOff x="0" y="0"/>
            <a:chExt cx="18500255" cy="201524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9525" y="9525"/>
              <a:ext cx="18481167" cy="1996186"/>
            </a:xfrm>
            <a:custGeom>
              <a:avLst/>
              <a:gdLst/>
              <a:ahLst/>
              <a:cxnLst/>
              <a:rect r="r" b="b" t="t" l="l"/>
              <a:pathLst>
                <a:path h="1996186" w="18481167">
                  <a:moveTo>
                    <a:pt x="0" y="0"/>
                  </a:moveTo>
                  <a:lnTo>
                    <a:pt x="17474564" y="0"/>
                  </a:lnTo>
                  <a:lnTo>
                    <a:pt x="18481167" y="998093"/>
                  </a:lnTo>
                  <a:lnTo>
                    <a:pt x="17474564" y="1996186"/>
                  </a:lnTo>
                  <a:lnTo>
                    <a:pt x="0" y="1996186"/>
                  </a:lnTo>
                  <a:close/>
                </a:path>
              </a:pathLst>
            </a:custGeom>
            <a:solidFill>
              <a:srgbClr val="E7E6E6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500217" cy="2015236"/>
            </a:xfrm>
            <a:custGeom>
              <a:avLst/>
              <a:gdLst/>
              <a:ahLst/>
              <a:cxnLst/>
              <a:rect r="r" b="b" t="t" l="l"/>
              <a:pathLst>
                <a:path h="2015236" w="18500217">
                  <a:moveTo>
                    <a:pt x="9525" y="0"/>
                  </a:moveTo>
                  <a:lnTo>
                    <a:pt x="17484089" y="0"/>
                  </a:lnTo>
                  <a:cubicBezTo>
                    <a:pt x="17486629" y="0"/>
                    <a:pt x="17489043" y="1016"/>
                    <a:pt x="17490821" y="2794"/>
                  </a:cubicBezTo>
                  <a:lnTo>
                    <a:pt x="18497423" y="1000887"/>
                  </a:lnTo>
                  <a:cubicBezTo>
                    <a:pt x="18499201" y="1002665"/>
                    <a:pt x="18500217" y="1005078"/>
                    <a:pt x="18500217" y="1007618"/>
                  </a:cubicBezTo>
                  <a:cubicBezTo>
                    <a:pt x="18500217" y="1010158"/>
                    <a:pt x="18499201" y="1012571"/>
                    <a:pt x="18497423" y="1014349"/>
                  </a:cubicBezTo>
                  <a:lnTo>
                    <a:pt x="17490821" y="2012442"/>
                  </a:lnTo>
                  <a:cubicBezTo>
                    <a:pt x="17489043" y="2014220"/>
                    <a:pt x="17486629" y="2015236"/>
                    <a:pt x="17484089" y="2015236"/>
                  </a:cubicBezTo>
                  <a:lnTo>
                    <a:pt x="9525" y="2015236"/>
                  </a:lnTo>
                  <a:cubicBezTo>
                    <a:pt x="4318" y="2015236"/>
                    <a:pt x="0" y="2010918"/>
                    <a:pt x="0" y="2005711"/>
                  </a:cubicBezTo>
                  <a:lnTo>
                    <a:pt x="0" y="9525"/>
                  </a:lnTo>
                  <a:cubicBezTo>
                    <a:pt x="0" y="4318"/>
                    <a:pt x="4318" y="0"/>
                    <a:pt x="9525" y="0"/>
                  </a:cubicBezTo>
                  <a:moveTo>
                    <a:pt x="9525" y="19050"/>
                  </a:moveTo>
                  <a:lnTo>
                    <a:pt x="9525" y="9525"/>
                  </a:lnTo>
                  <a:lnTo>
                    <a:pt x="19050" y="9525"/>
                  </a:lnTo>
                  <a:lnTo>
                    <a:pt x="19050" y="2005711"/>
                  </a:lnTo>
                  <a:lnTo>
                    <a:pt x="9525" y="2005711"/>
                  </a:lnTo>
                  <a:lnTo>
                    <a:pt x="9525" y="1996186"/>
                  </a:lnTo>
                  <a:lnTo>
                    <a:pt x="17484089" y="1996186"/>
                  </a:lnTo>
                  <a:lnTo>
                    <a:pt x="17484089" y="2005711"/>
                  </a:lnTo>
                  <a:lnTo>
                    <a:pt x="17477358" y="1998980"/>
                  </a:lnTo>
                  <a:lnTo>
                    <a:pt x="18483960" y="1000887"/>
                  </a:lnTo>
                  <a:lnTo>
                    <a:pt x="18490692" y="1007618"/>
                  </a:lnTo>
                  <a:lnTo>
                    <a:pt x="18483960" y="1014349"/>
                  </a:lnTo>
                  <a:lnTo>
                    <a:pt x="17477358" y="16256"/>
                  </a:lnTo>
                  <a:lnTo>
                    <a:pt x="17484089" y="9525"/>
                  </a:lnTo>
                  <a:lnTo>
                    <a:pt x="17484089" y="19050"/>
                  </a:lnTo>
                  <a:lnTo>
                    <a:pt x="9525" y="19050"/>
                  </a:lnTo>
                  <a:close/>
                </a:path>
              </a:pathLst>
            </a:custGeom>
            <a:solidFill>
              <a:srgbClr val="44546A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4289584" y="2885303"/>
            <a:ext cx="11711549" cy="125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2700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En Morelos, hasta la SE-4 del 2026, se han notificado un total de 13 ESAVI´s, los cuales se han clasificado como no graves.</a:t>
            </a:r>
          </a:p>
          <a:p>
            <a:pPr algn="l">
              <a:lnSpc>
                <a:spcPts val="324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2080127" y="5217147"/>
            <a:ext cx="12158996" cy="8643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2700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En Morelos de los casos reportados en el 2026 tenemos un incremento del 6.0% de casos en comparación al año 2025.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749251" y="7849276"/>
            <a:ext cx="11451146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2700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El 38,5% de los casos reportados correspondió al rango de edad de menores de 5 años.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697679" y="2579570"/>
            <a:ext cx="2133600" cy="2133600"/>
            <a:chOff x="0" y="0"/>
            <a:chExt cx="2844800" cy="2844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844800" cy="2844800"/>
            </a:xfrm>
            <a:custGeom>
              <a:avLst/>
              <a:gdLst/>
              <a:ahLst/>
              <a:cxnLst/>
              <a:rect r="r" b="b" t="t" l="l"/>
              <a:pathLst>
                <a:path h="2844800" w="2844800">
                  <a:moveTo>
                    <a:pt x="0" y="0"/>
                  </a:moveTo>
                  <a:lnTo>
                    <a:pt x="2844800" y="0"/>
                  </a:lnTo>
                  <a:lnTo>
                    <a:pt x="2844800" y="2844800"/>
                  </a:lnTo>
                  <a:lnTo>
                    <a:pt x="0" y="284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446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5133615" y="4639389"/>
            <a:ext cx="2133562" cy="2133562"/>
            <a:chOff x="0" y="0"/>
            <a:chExt cx="2844749" cy="284474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844800" cy="2844800"/>
            </a:xfrm>
            <a:custGeom>
              <a:avLst/>
              <a:gdLst/>
              <a:ahLst/>
              <a:cxnLst/>
              <a:rect r="r" b="b" t="t" l="l"/>
              <a:pathLst>
                <a:path h="2844800" w="2844800">
                  <a:moveTo>
                    <a:pt x="0" y="0"/>
                  </a:moveTo>
                  <a:lnTo>
                    <a:pt x="2844800" y="0"/>
                  </a:lnTo>
                  <a:lnTo>
                    <a:pt x="2844800" y="2844800"/>
                  </a:lnTo>
                  <a:lnTo>
                    <a:pt x="0" y="284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1" b="1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363504" y="6953593"/>
            <a:ext cx="2293896" cy="2133562"/>
            <a:chOff x="0" y="0"/>
            <a:chExt cx="3058528" cy="2844749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058541" cy="2844800"/>
            </a:xfrm>
            <a:custGeom>
              <a:avLst/>
              <a:gdLst/>
              <a:ahLst/>
              <a:cxnLst/>
              <a:rect r="r" b="b" t="t" l="l"/>
              <a:pathLst>
                <a:path h="2844800" w="3058541">
                  <a:moveTo>
                    <a:pt x="0" y="0"/>
                  </a:moveTo>
                  <a:lnTo>
                    <a:pt x="3058541" y="0"/>
                  </a:lnTo>
                  <a:lnTo>
                    <a:pt x="3058541" y="2844800"/>
                  </a:lnTo>
                  <a:lnTo>
                    <a:pt x="0" y="284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7512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597141" y="9505950"/>
            <a:ext cx="14030251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Fuente: Sistema de Vigilancia Epidemiológica de Eventos Supuestamente Atribuibles a la Vacunación o Inmunización, corte SE – 4 del 2026.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42585" y="3094541"/>
            <a:ext cx="8501415" cy="6564384"/>
          </a:xfrm>
          <a:custGeom>
            <a:avLst/>
            <a:gdLst/>
            <a:ahLst/>
            <a:cxnLst/>
            <a:rect r="r" b="b" t="t" l="l"/>
            <a:pathLst>
              <a:path h="6564384" w="8501415">
                <a:moveTo>
                  <a:pt x="0" y="0"/>
                </a:moveTo>
                <a:lnTo>
                  <a:pt x="8501415" y="0"/>
                </a:lnTo>
                <a:lnTo>
                  <a:pt x="8501415" y="6564384"/>
                </a:lnTo>
                <a:lnTo>
                  <a:pt x="0" y="65643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144000" y="3550573"/>
            <a:ext cx="8393620" cy="6108352"/>
          </a:xfrm>
          <a:custGeom>
            <a:avLst/>
            <a:gdLst/>
            <a:ahLst/>
            <a:cxnLst/>
            <a:rect r="r" b="b" t="t" l="l"/>
            <a:pathLst>
              <a:path h="6108352" w="8393620">
                <a:moveTo>
                  <a:pt x="0" y="0"/>
                </a:moveTo>
                <a:lnTo>
                  <a:pt x="8393620" y="0"/>
                </a:lnTo>
                <a:lnTo>
                  <a:pt x="8393620" y="6108352"/>
                </a:lnTo>
                <a:lnTo>
                  <a:pt x="0" y="61083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513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947072" y="1183622"/>
            <a:ext cx="11004977" cy="1563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71"/>
              </a:lnSpc>
            </a:pPr>
            <a:r>
              <a:rPr lang="en-US" b="true" sz="4479">
                <a:solidFill>
                  <a:srgbClr val="274E1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Frecuencia de casos de ESAVI por tipo y sexo, en el Estado de Morelos.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98999" y="3392670"/>
            <a:ext cx="11481786" cy="5618899"/>
          </a:xfrm>
          <a:custGeom>
            <a:avLst/>
            <a:gdLst/>
            <a:ahLst/>
            <a:cxnLst/>
            <a:rect r="r" b="b" t="t" l="l"/>
            <a:pathLst>
              <a:path h="5618899" w="11481786">
                <a:moveTo>
                  <a:pt x="0" y="0"/>
                </a:moveTo>
                <a:lnTo>
                  <a:pt x="11481787" y="0"/>
                </a:lnTo>
                <a:lnTo>
                  <a:pt x="11481787" y="5618900"/>
                </a:lnTo>
                <a:lnTo>
                  <a:pt x="0" y="56189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80844" y="1272522"/>
            <a:ext cx="14795004" cy="1553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71"/>
              </a:lnSpc>
              <a:spcBef>
                <a:spcPct val="0"/>
              </a:spcBef>
            </a:pPr>
            <a:r>
              <a:rPr lang="en-US" b="true" sz="4479">
                <a:solidFill>
                  <a:srgbClr val="274E1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Frecuencia de casos de ESAVI por semana epidemiológica, en el Estado de Morelos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122886" y="3947858"/>
            <a:ext cx="5416615" cy="44418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73"/>
              </a:lnSpc>
              <a:spcBef>
                <a:spcPct val="0"/>
              </a:spcBef>
            </a:pPr>
            <a:r>
              <a:rPr lang="en-US" b="true" sz="362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 53.8% de los casos de ESAVI con información disponible correspondió a mujeres, mientras que el 46.2% se presentó en hombres.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1463446"/>
            <a:ext cx="8522882" cy="5131348"/>
          </a:xfrm>
          <a:custGeom>
            <a:avLst/>
            <a:gdLst/>
            <a:ahLst/>
            <a:cxnLst/>
            <a:rect r="r" b="b" t="t" l="l"/>
            <a:pathLst>
              <a:path h="5131348" w="8522882">
                <a:moveTo>
                  <a:pt x="0" y="0"/>
                </a:moveTo>
                <a:lnTo>
                  <a:pt x="8522882" y="0"/>
                </a:lnTo>
                <a:lnTo>
                  <a:pt x="8522882" y="5131348"/>
                </a:lnTo>
                <a:lnTo>
                  <a:pt x="0" y="51313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522882" y="5143500"/>
            <a:ext cx="9619120" cy="4533743"/>
          </a:xfrm>
          <a:custGeom>
            <a:avLst/>
            <a:gdLst/>
            <a:ahLst/>
            <a:cxnLst/>
            <a:rect r="r" b="b" t="t" l="l"/>
            <a:pathLst>
              <a:path h="4533743" w="9619120">
                <a:moveTo>
                  <a:pt x="0" y="0"/>
                </a:moveTo>
                <a:lnTo>
                  <a:pt x="9619120" y="0"/>
                </a:lnTo>
                <a:lnTo>
                  <a:pt x="9619120" y="4533743"/>
                </a:lnTo>
                <a:lnTo>
                  <a:pt x="0" y="45337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25268" y="1622294"/>
            <a:ext cx="8318732" cy="5628011"/>
          </a:xfrm>
          <a:custGeom>
            <a:avLst/>
            <a:gdLst/>
            <a:ahLst/>
            <a:cxnLst/>
            <a:rect r="r" b="b" t="t" l="l"/>
            <a:pathLst>
              <a:path h="5628011" w="8318732">
                <a:moveTo>
                  <a:pt x="0" y="0"/>
                </a:moveTo>
                <a:lnTo>
                  <a:pt x="8318732" y="0"/>
                </a:lnTo>
                <a:lnTo>
                  <a:pt x="8318732" y="5628011"/>
                </a:lnTo>
                <a:lnTo>
                  <a:pt x="0" y="56280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38" t="-3073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633597" y="4225503"/>
            <a:ext cx="8281988" cy="5565762"/>
          </a:xfrm>
          <a:custGeom>
            <a:avLst/>
            <a:gdLst/>
            <a:ahLst/>
            <a:cxnLst/>
            <a:rect r="r" b="b" t="t" l="l"/>
            <a:pathLst>
              <a:path h="5565762" w="8281988">
                <a:moveTo>
                  <a:pt x="0" y="0"/>
                </a:moveTo>
                <a:lnTo>
                  <a:pt x="8281988" y="0"/>
                </a:lnTo>
                <a:lnTo>
                  <a:pt x="8281988" y="5565763"/>
                </a:lnTo>
                <a:lnTo>
                  <a:pt x="0" y="55657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1004495" y="2523022"/>
            <a:ext cx="4922853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b="true" sz="4200">
                <a:solidFill>
                  <a:srgbClr val="274E13"/>
                </a:solidFill>
                <a:latin typeface="Arial Bold"/>
                <a:ea typeface="Arial Bold"/>
                <a:cs typeface="Arial Bold"/>
                <a:sym typeface="Arial Bold"/>
              </a:rPr>
              <a:t>S.E. 4= 13 casos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DAHQBw2Aki4</dc:identifier>
  <dcterms:modified xsi:type="dcterms:W3CDTF">2011-08-01T06:04:30Z</dcterms:modified>
  <cp:revision>1</cp:revision>
  <dc:title>Panorama ESAVI ENERO</dc:title>
</cp:coreProperties>
</file>